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15" name="Shape 15"/>
          <p:cNvSpPr txBox="1"/>
          <p:nvPr>
            <p:ph type="ctrTitle"/>
          </p:nvPr>
        </p:nvSpPr>
        <p:spPr>
          <a:xfrm>
            <a:off x="598100" y="1775222"/>
            <a:ext cx="8222100" cy="838799"/>
          </a:xfrm>
          <a:prstGeom prst="rect">
            <a:avLst/>
          </a:prstGeom>
        </p:spPr>
        <p:txBody>
          <a:bodyPr anchorCtr="0" anchor="b"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16" name="Shape 16"/>
          <p:cNvSpPr txBox="1"/>
          <p:nvPr>
            <p:ph idx="1" type="subTitle"/>
          </p:nvPr>
        </p:nvSpPr>
        <p:spPr>
          <a:xfrm>
            <a:off x="598088" y="2715912"/>
            <a:ext cx="8222100" cy="432899"/>
          </a:xfrm>
          <a:prstGeom prst="rect">
            <a:avLst/>
          </a:prstGeom>
        </p:spPr>
        <p:txBody>
          <a:bodyPr anchorCtr="0" anchor="t" bIns="91425" lIns="91425" rIns="91425" tIns="91425"/>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p:txBody>
      </p:sp>
      <p:sp>
        <p:nvSpPr>
          <p:cNvPr id="17" name="Shape 1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8"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72" name="Shape 7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75" name="Shape 75"/>
          <p:cNvSpPr txBox="1"/>
          <p:nvPr>
            <p:ph type="title"/>
          </p:nvPr>
        </p:nvSpPr>
        <p:spPr>
          <a:xfrm>
            <a:off x="311700" y="1256050"/>
            <a:ext cx="8520599" cy="20307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76" name="Shape 76"/>
          <p:cNvSpPr txBox="1"/>
          <p:nvPr>
            <p:ph idx="1" type="body"/>
          </p:nvPr>
        </p:nvSpPr>
        <p:spPr>
          <a:xfrm>
            <a:off x="311700" y="3369225"/>
            <a:ext cx="8520599" cy="1281900"/>
          </a:xfrm>
          <a:prstGeom prst="rect">
            <a:avLst/>
          </a:prstGeom>
        </p:spPr>
        <p:txBody>
          <a:bodyPr anchorCtr="0" anchor="t" bIns="91425" lIns="91425" rIns="91425" tIns="91425"/>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p:txBody>
      </p:sp>
      <p:sp>
        <p:nvSpPr>
          <p:cNvPr id="77" name="Shape 7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8" name="Shape 78"/>
        <p:cNvGrpSpPr/>
        <p:nvPr/>
      </p:nvGrpSpPr>
      <p:grpSpPr>
        <a:xfrm>
          <a:off x="0" y="0"/>
          <a:ext cx="0" cy="0"/>
          <a:chOff x="0" y="0"/>
          <a:chExt cx="0" cy="0"/>
        </a:xfrm>
      </p:grpSpPr>
      <p:sp>
        <p:nvSpPr>
          <p:cNvPr id="79" name="Shape 79"/>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8"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22" name="Shape 2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25" name="Shape 25"/>
          <p:cNvSpPr txBox="1"/>
          <p:nvPr>
            <p:ph type="title"/>
          </p:nvPr>
        </p:nvSpPr>
        <p:spPr>
          <a:xfrm>
            <a:off x="598100" y="2152347"/>
            <a:ext cx="8222100" cy="838799"/>
          </a:xfrm>
          <a:prstGeom prst="rect">
            <a:avLst/>
          </a:prstGeom>
        </p:spPr>
        <p:txBody>
          <a:bodyPr anchorCtr="0" anchor="ctr"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26" name="Shape 2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7"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a:spcBef>
                  <a:spcPts val="0"/>
                </a:spcBef>
                <a:buNone/>
              </a:pPr>
              <a:r>
                <a:t/>
              </a: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34" name="Shape 34"/>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5" name="Shape 35"/>
          <p:cNvSpPr txBox="1"/>
          <p:nvPr>
            <p:ph idx="1" type="body"/>
          </p:nvPr>
        </p:nvSpPr>
        <p:spPr>
          <a:xfrm>
            <a:off x="311700" y="1229875"/>
            <a:ext cx="8520599" cy="3339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7" name="Shape 37"/>
        <p:cNvGrpSpPr/>
        <p:nvPr/>
      </p:nvGrpSpPr>
      <p:grpSpPr>
        <a:xfrm>
          <a:off x="0" y="0"/>
          <a:ext cx="0" cy="0"/>
          <a:chOff x="0" y="0"/>
          <a:chExt cx="0" cy="0"/>
        </a:xfrm>
      </p:grpSpPr>
      <p:sp>
        <p:nvSpPr>
          <p:cNvPr id="38" name="Shape 38"/>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 type="body"/>
          </p:nvPr>
        </p:nvSpPr>
        <p:spPr>
          <a:xfrm>
            <a:off x="3117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2" type="body"/>
          </p:nvPr>
        </p:nvSpPr>
        <p:spPr>
          <a:xfrm>
            <a:off x="48324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1" name="Shape 41"/>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5" name="Shape 45"/>
        <p:cNvGrpSpPr/>
        <p:nvPr/>
      </p:nvGrpSpPr>
      <p:grpSpPr>
        <a:xfrm>
          <a:off x="0" y="0"/>
          <a:ext cx="0" cy="0"/>
          <a:chOff x="0" y="0"/>
          <a:chExt cx="0" cy="0"/>
        </a:xfrm>
      </p:grpSpPr>
      <p:sp>
        <p:nvSpPr>
          <p:cNvPr id="46" name="Shape 46"/>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47" name="Shape 47"/>
          <p:cNvSpPr txBox="1"/>
          <p:nvPr>
            <p:ph idx="1" type="body"/>
          </p:nvPr>
        </p:nvSpPr>
        <p:spPr>
          <a:xfrm>
            <a:off x="311700" y="1465804"/>
            <a:ext cx="2807999" cy="3103199"/>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8" name="Shape 48"/>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49"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3" name="Shape 53"/>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grpSp>
      <p:sp>
        <p:nvSpPr>
          <p:cNvPr id="56" name="Shape 56"/>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57" name="Shape 5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8"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60" name="Shape 6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1" name="Shape 61"/>
          <p:cNvSpPr txBox="1"/>
          <p:nvPr>
            <p:ph type="title"/>
          </p:nvPr>
        </p:nvSpPr>
        <p:spPr>
          <a:xfrm>
            <a:off x="265500" y="1151100"/>
            <a:ext cx="4045199" cy="1564499"/>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62" name="Shape 62"/>
          <p:cNvSpPr txBox="1"/>
          <p:nvPr>
            <p:ph idx="1" type="subTitle"/>
          </p:nvPr>
        </p:nvSpPr>
        <p:spPr>
          <a:xfrm>
            <a:off x="265500" y="2769001"/>
            <a:ext cx="4045199" cy="12692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63" name="Shape 6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64" name="Shape 6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5" name="Shape 65"/>
        <p:cNvGrpSpPr/>
        <p:nvPr/>
      </p:nvGrpSpPr>
      <p:grpSpPr>
        <a:xfrm>
          <a:off x="0" y="0"/>
          <a:ext cx="0" cy="0"/>
          <a:chOff x="0" y="0"/>
          <a:chExt cx="0" cy="0"/>
        </a:xfrm>
      </p:grpSpPr>
      <p:sp>
        <p:nvSpPr>
          <p:cNvPr id="66" name="Shape 66"/>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67" name="Shape 6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10000"/>
            <a:ext cx="8520599" cy="607800"/>
          </a:xfrm>
          <a:prstGeom prst="rect">
            <a:avLst/>
          </a:prstGeom>
          <a:noFill/>
          <a:ln>
            <a:noFill/>
          </a:ln>
        </p:spPr>
        <p:txBody>
          <a:bodyPr anchorCtr="0" anchor="t" bIns="91425" lIns="91425" rIns="91425" tIns="91425"/>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6" name="Shape 6"/>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7" name="Shape 7"/>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5.png"/><Relationship Id="rId4"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sciencedaily.com/releases/2015/06/150603093728.htm" TargetMode="External"/><Relationship Id="rId4" Type="http://schemas.openxmlformats.org/officeDocument/2006/relationships/image" Target="../media/image04.jpg"/><Relationship Id="rId5"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sciencedaily.com/releases/2015/02/150223164436.htm" TargetMode="External"/><Relationship Id="rId4" Type="http://schemas.openxmlformats.org/officeDocument/2006/relationships/hyperlink" Target="http://www.bbc.com/news/science-environment-24398394" TargetMode="External"/><Relationship Id="rId5" Type="http://schemas.openxmlformats.org/officeDocument/2006/relationships/hyperlink" Target="http://www.sciencedaily.com/releases/2015/06/150603093728.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598100" y="1775222"/>
            <a:ext cx="8222100" cy="838799"/>
          </a:xfrm>
          <a:prstGeom prst="rect">
            <a:avLst/>
          </a:prstGeom>
        </p:spPr>
        <p:txBody>
          <a:bodyPr anchorCtr="0" anchor="b" bIns="91425" lIns="91425" rIns="91425" tIns="91425">
            <a:noAutofit/>
          </a:bodyPr>
          <a:lstStyle/>
          <a:p>
            <a:pPr>
              <a:spcBef>
                <a:spcPts val="0"/>
              </a:spcBef>
              <a:buNone/>
            </a:pPr>
            <a:r>
              <a:rPr lang="en"/>
              <a:t>Porifera Presentation</a:t>
            </a:r>
          </a:p>
        </p:txBody>
      </p:sp>
      <p:sp>
        <p:nvSpPr>
          <p:cNvPr id="85" name="Shape 85"/>
          <p:cNvSpPr txBox="1"/>
          <p:nvPr>
            <p:ph idx="1" type="subTitle"/>
          </p:nvPr>
        </p:nvSpPr>
        <p:spPr>
          <a:xfrm>
            <a:off x="598088" y="2715912"/>
            <a:ext cx="8222100" cy="432899"/>
          </a:xfrm>
          <a:prstGeom prst="rect">
            <a:avLst/>
          </a:prstGeom>
        </p:spPr>
        <p:txBody>
          <a:bodyPr anchorCtr="0" anchor="t" bIns="91425" lIns="91425" rIns="91425" tIns="91425">
            <a:noAutofit/>
          </a:bodyPr>
          <a:lstStyle/>
          <a:p>
            <a:pPr>
              <a:spcBef>
                <a:spcPts val="0"/>
              </a:spcBef>
              <a:buNone/>
            </a:pPr>
            <a:r>
              <a:rPr lang="en"/>
              <a:t>A window into the diverse world of sponges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10000"/>
            <a:ext cx="8520599" cy="607800"/>
          </a:xfrm>
          <a:prstGeom prst="rect">
            <a:avLst/>
          </a:prstGeom>
        </p:spPr>
        <p:txBody>
          <a:bodyPr anchorCtr="0" anchor="t" bIns="91425" lIns="91425" rIns="91425" tIns="91425">
            <a:noAutofit/>
          </a:bodyPr>
          <a:lstStyle/>
          <a:p>
            <a:pPr algn="ctr">
              <a:spcBef>
                <a:spcPts val="0"/>
              </a:spcBef>
              <a:buNone/>
            </a:pPr>
            <a:r>
              <a:rPr lang="en"/>
              <a:t>How Porifera Benefits Coral Reefs</a:t>
            </a:r>
          </a:p>
        </p:txBody>
      </p:sp>
      <p:sp>
        <p:nvSpPr>
          <p:cNvPr id="91" name="Shape 91"/>
          <p:cNvSpPr txBox="1"/>
          <p:nvPr>
            <p:ph idx="1" type="body"/>
          </p:nvPr>
        </p:nvSpPr>
        <p:spPr>
          <a:xfrm>
            <a:off x="311700" y="1132875"/>
            <a:ext cx="5338199" cy="3860999"/>
          </a:xfrm>
          <a:prstGeom prst="rect">
            <a:avLst/>
          </a:prstGeom>
        </p:spPr>
        <p:txBody>
          <a:bodyPr anchorCtr="0" anchor="t" bIns="91425" lIns="91425" rIns="91425" tIns="91425">
            <a:noAutofit/>
          </a:bodyPr>
          <a:lstStyle/>
          <a:p>
            <a:pPr rtl="0">
              <a:spcBef>
                <a:spcPts val="0"/>
              </a:spcBef>
              <a:buNone/>
            </a:pPr>
            <a:r>
              <a:rPr lang="en">
                <a:solidFill>
                  <a:srgbClr val="333333"/>
                </a:solidFill>
              </a:rPr>
              <a:t>-The article is about how sponges benefits the coral reefs by creating a healthy reef ecosystem. </a:t>
            </a:r>
          </a:p>
          <a:p>
            <a:pPr rtl="0">
              <a:spcBef>
                <a:spcPts val="0"/>
              </a:spcBef>
              <a:buNone/>
            </a:pPr>
            <a:r>
              <a:rPr lang="en">
                <a:solidFill>
                  <a:srgbClr val="333333"/>
                </a:solidFill>
              </a:rPr>
              <a:t>-</a:t>
            </a:r>
            <a:r>
              <a:rPr b="1" lang="en">
                <a:solidFill>
                  <a:srgbClr val="333333"/>
                </a:solidFill>
              </a:rPr>
              <a:t>Importance: </a:t>
            </a:r>
            <a:r>
              <a:rPr lang="en">
                <a:solidFill>
                  <a:srgbClr val="333333"/>
                </a:solidFill>
              </a:rPr>
              <a:t>Marine sponges live on the bottom of the ocean, and are an important component for a healthy reef ecosystem. </a:t>
            </a:r>
          </a:p>
          <a:p>
            <a:pPr rtl="0">
              <a:spcBef>
                <a:spcPts val="0"/>
              </a:spcBef>
              <a:buNone/>
            </a:pPr>
            <a:r>
              <a:rPr lang="en">
                <a:solidFill>
                  <a:srgbClr val="333333"/>
                </a:solidFill>
              </a:rPr>
              <a:t>-</a:t>
            </a:r>
            <a:r>
              <a:rPr b="1" lang="en">
                <a:solidFill>
                  <a:srgbClr val="333333"/>
                </a:solidFill>
              </a:rPr>
              <a:t>Essential Facts: </a:t>
            </a:r>
            <a:r>
              <a:rPr lang="en">
                <a:solidFill>
                  <a:srgbClr val="333333"/>
                </a:solidFill>
              </a:rPr>
              <a:t>They are filter feeders, and pull nutrients out of the water, leaving the water crystal clear. Then they redistribute the water to the reefs. </a:t>
            </a:r>
          </a:p>
          <a:p>
            <a:pPr rtl="0">
              <a:spcBef>
                <a:spcPts val="0"/>
              </a:spcBef>
              <a:buNone/>
            </a:pPr>
            <a:r>
              <a:t/>
            </a:r>
            <a:endParaRPr>
              <a:solidFill>
                <a:srgbClr val="333333"/>
              </a:solidFill>
            </a:endParaRPr>
          </a:p>
          <a:p>
            <a:pPr rtl="0">
              <a:spcBef>
                <a:spcPts val="0"/>
              </a:spcBef>
              <a:buNone/>
            </a:pPr>
            <a:r>
              <a:t/>
            </a:r>
            <a:endParaRPr/>
          </a:p>
          <a:p>
            <a:pPr>
              <a:spcBef>
                <a:spcPts val="0"/>
              </a:spcBef>
              <a:buNone/>
            </a:pPr>
            <a:r>
              <a:t/>
            </a:r>
            <a:endParaRPr/>
          </a:p>
        </p:txBody>
      </p:sp>
      <p:pic>
        <p:nvPicPr>
          <p:cNvPr id="92" name="Shape 92"/>
          <p:cNvPicPr preferRelativeResize="0"/>
          <p:nvPr/>
        </p:nvPicPr>
        <p:blipFill>
          <a:blip r:embed="rId3">
            <a:alphaModFix/>
          </a:blip>
          <a:stretch>
            <a:fillRect/>
          </a:stretch>
        </p:blipFill>
        <p:spPr>
          <a:xfrm>
            <a:off x="5971975" y="1017800"/>
            <a:ext cx="3172024" cy="1972224"/>
          </a:xfrm>
          <a:prstGeom prst="rect">
            <a:avLst/>
          </a:prstGeom>
          <a:noFill/>
          <a:ln>
            <a:noFill/>
          </a:ln>
        </p:spPr>
      </p:pic>
      <p:pic>
        <p:nvPicPr>
          <p:cNvPr id="93" name="Shape 93"/>
          <p:cNvPicPr preferRelativeResize="0"/>
          <p:nvPr/>
        </p:nvPicPr>
        <p:blipFill>
          <a:blip r:embed="rId4">
            <a:alphaModFix/>
          </a:blip>
          <a:stretch>
            <a:fillRect/>
          </a:stretch>
        </p:blipFill>
        <p:spPr>
          <a:xfrm>
            <a:off x="5971975" y="3157175"/>
            <a:ext cx="3172023" cy="18367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599" cy="607800"/>
          </a:xfrm>
          <a:prstGeom prst="rect">
            <a:avLst/>
          </a:prstGeom>
        </p:spPr>
        <p:txBody>
          <a:bodyPr anchorCtr="0" anchor="t" bIns="91425" lIns="91425" rIns="91425" tIns="91425">
            <a:noAutofit/>
          </a:bodyPr>
          <a:lstStyle/>
          <a:p>
            <a:pPr algn="ctr">
              <a:spcBef>
                <a:spcPts val="0"/>
              </a:spcBef>
              <a:buNone/>
            </a:pPr>
            <a:r>
              <a:rPr lang="en"/>
              <a:t>Importance of Sponges </a:t>
            </a:r>
          </a:p>
        </p:txBody>
      </p:sp>
      <p:sp>
        <p:nvSpPr>
          <p:cNvPr id="99" name="Shape 99"/>
          <p:cNvSpPr txBox="1"/>
          <p:nvPr>
            <p:ph idx="1" type="body"/>
          </p:nvPr>
        </p:nvSpPr>
        <p:spPr>
          <a:xfrm flipH="1">
            <a:off x="206999" y="1070125"/>
            <a:ext cx="8883300" cy="3838199"/>
          </a:xfrm>
          <a:prstGeom prst="rect">
            <a:avLst/>
          </a:prstGeom>
        </p:spPr>
        <p:txBody>
          <a:bodyPr anchorCtr="0" anchor="t" bIns="91425" lIns="91425" rIns="91425" tIns="91425">
            <a:noAutofit/>
          </a:bodyPr>
          <a:lstStyle/>
          <a:p>
            <a:pPr rtl="0">
              <a:spcBef>
                <a:spcPts val="0"/>
              </a:spcBef>
              <a:buNone/>
            </a:pPr>
            <a:r>
              <a:rPr lang="en">
                <a:solidFill>
                  <a:srgbClr val="333333"/>
                </a:solidFill>
              </a:rPr>
              <a:t>An estimated 60% of reefs are threatened by human activities such as coastal development and pollution. Global warming is an additional threat for the reefs. </a:t>
            </a:r>
          </a:p>
          <a:p>
            <a:pPr rtl="0">
              <a:spcBef>
                <a:spcPts val="0"/>
              </a:spcBef>
              <a:buNone/>
            </a:pPr>
            <a:r>
              <a:rPr lang="en">
                <a:solidFill>
                  <a:srgbClr val="333333"/>
                </a:solidFill>
              </a:rPr>
              <a:t>Sponges recycle almost 10 times as much matter as bacteria. They also produce as much nutrition as all of the corals and algae in the reefs combined. </a:t>
            </a:r>
          </a:p>
          <a:p>
            <a:pPr rtl="0">
              <a:spcBef>
                <a:spcPts val="0"/>
              </a:spcBef>
              <a:buNone/>
            </a:pPr>
            <a:r>
              <a:rPr lang="en">
                <a:solidFill>
                  <a:srgbClr val="333333"/>
                </a:solidFill>
              </a:rPr>
              <a:t>Reefs release nearly half of their organic matter into sea water, they need something that can recover, and redistribute/recycle these nutrients, which is exactly what sponges do. </a:t>
            </a:r>
          </a:p>
          <a:p>
            <a:pPr rtl="0">
              <a:spcBef>
                <a:spcPts val="0"/>
              </a:spcBef>
              <a:buNone/>
            </a:pPr>
            <a:r>
              <a:rPr lang="en">
                <a:solidFill>
                  <a:srgbClr val="333333"/>
                </a:solidFill>
              </a:rPr>
              <a:t>I would like to know more about how sponges may affect other marine life. </a:t>
            </a:r>
          </a:p>
          <a:p>
            <a:pPr>
              <a:spcBef>
                <a:spcPts val="0"/>
              </a:spcBef>
              <a:buNone/>
            </a:pPr>
            <a:r>
              <a:t/>
            </a:r>
            <a:endParaRPr>
              <a:solidFill>
                <a:srgbClr val="333333"/>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599" cy="607800"/>
          </a:xfrm>
          <a:prstGeom prst="rect">
            <a:avLst/>
          </a:prstGeom>
        </p:spPr>
        <p:txBody>
          <a:bodyPr anchorCtr="0" anchor="t" bIns="91425" lIns="91425" rIns="91425" tIns="91425">
            <a:noAutofit/>
          </a:bodyPr>
          <a:lstStyle/>
          <a:p>
            <a:pPr algn="l">
              <a:spcBef>
                <a:spcPts val="0"/>
              </a:spcBef>
              <a:buNone/>
            </a:pPr>
            <a:r>
              <a:rPr lang="en"/>
              <a:t>Sponges Anatomy and Diet</a:t>
            </a:r>
          </a:p>
        </p:txBody>
      </p:sp>
      <p:sp>
        <p:nvSpPr>
          <p:cNvPr id="105" name="Shape 105"/>
          <p:cNvSpPr txBox="1"/>
          <p:nvPr>
            <p:ph idx="1" type="body"/>
          </p:nvPr>
        </p:nvSpPr>
        <p:spPr>
          <a:xfrm>
            <a:off x="311700" y="1229875"/>
            <a:ext cx="8520599" cy="3339000"/>
          </a:xfrm>
          <a:prstGeom prst="rect">
            <a:avLst/>
          </a:prstGeom>
          <a:ln cap="flat" cmpd="sng" w="9525">
            <a:solidFill>
              <a:srgbClr val="000000"/>
            </a:solidFill>
            <a:prstDash val="dot"/>
            <a:round/>
            <a:headEnd len="med" w="med" type="none"/>
            <a:tailEnd len="med" w="med" type="none"/>
          </a:ln>
        </p:spPr>
        <p:txBody>
          <a:bodyPr anchorCtr="0" anchor="t" bIns="91425" lIns="91425" rIns="91425" tIns="91425">
            <a:noAutofit/>
          </a:bodyPr>
          <a:lstStyle/>
          <a:p>
            <a:pPr indent="-317500" lvl="0" marL="457200" rtl="0">
              <a:spcBef>
                <a:spcPts val="0"/>
              </a:spcBef>
              <a:buClr>
                <a:srgbClr val="000000"/>
              </a:buClr>
              <a:buFont typeface="Arial"/>
              <a:buChar char="❏"/>
            </a:pPr>
            <a:r>
              <a:t/>
            </a:r>
            <a:endParaRPr sz="1400">
              <a:solidFill>
                <a:srgbClr val="000000"/>
              </a:solidFill>
              <a:highlight>
                <a:srgbClr val="FFFFFF"/>
              </a:highlight>
              <a:latin typeface="Arial"/>
              <a:ea typeface="Arial"/>
              <a:cs typeface="Arial"/>
              <a:sym typeface="Arial"/>
            </a:endParaRPr>
          </a:p>
          <a:p>
            <a:pPr indent="-317500" lvl="0" marL="457200" rtl="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The body of a sponge has two outer layers separated by an                                                                 acellular gel layer called the mesohyl, In the gel layer there are                                                                   either spiracles (supportive needle made from calcium carbonate) or spongin fibers (a flexible skeleton material made from protein)  </a:t>
            </a:r>
          </a:p>
          <a:p>
            <a:pPr indent="-317500" lvl="0" marL="457200" rtl="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Sponges have neither tissues nor organs</a:t>
            </a:r>
          </a:p>
          <a:p>
            <a:pPr indent="-317500" lvl="0" marL="457200" rtl="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They can range in from a few millimeter to 2 meters tall.</a:t>
            </a:r>
          </a:p>
          <a:p>
            <a:pPr indent="-317500" lvl="0" marL="457200" rtl="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Different sponges have different shapes, including tubes, fans, cups, cones, blobs, barrels, and crusts. </a:t>
            </a:r>
          </a:p>
          <a:p>
            <a:pPr indent="-317500" lvl="0" marL="457200" rtl="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Sponges are filter feeders that eat tiny, floating organic particles and plankton that they filter from the water that flows through their body. </a:t>
            </a:r>
          </a:p>
          <a:p>
            <a:pPr indent="-317500" lvl="0" marL="457200">
              <a:spcBef>
                <a:spcPts val="0"/>
              </a:spcBef>
              <a:buClr>
                <a:srgbClr val="000000"/>
              </a:buClr>
              <a:buSzPct val="100000"/>
              <a:buFont typeface="Arial"/>
              <a:buChar char="❏"/>
            </a:pPr>
            <a:r>
              <a:rPr lang="en" sz="1400">
                <a:solidFill>
                  <a:srgbClr val="000000"/>
                </a:solidFill>
                <a:highlight>
                  <a:srgbClr val="FFFFFF"/>
                </a:highlight>
                <a:latin typeface="Arial"/>
                <a:ea typeface="Arial"/>
                <a:cs typeface="Arial"/>
                <a:sym typeface="Arial"/>
              </a:rPr>
              <a:t>Food is collected in specialized cells called choanocytes and brought to other cells by amoebocytes.</a:t>
            </a:r>
          </a:p>
        </p:txBody>
      </p:sp>
      <p:pic>
        <p:nvPicPr>
          <p:cNvPr id="106" name="Shape 106"/>
          <p:cNvPicPr preferRelativeResize="0"/>
          <p:nvPr/>
        </p:nvPicPr>
        <p:blipFill>
          <a:blip r:embed="rId3">
            <a:alphaModFix/>
          </a:blip>
          <a:stretch>
            <a:fillRect/>
          </a:stretch>
        </p:blipFill>
        <p:spPr>
          <a:xfrm>
            <a:off x="5753375" y="57525"/>
            <a:ext cx="2761599" cy="2033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Global Diversity of Porifera</a:t>
            </a:r>
          </a:p>
        </p:txBody>
      </p:sp>
      <p:sp>
        <p:nvSpPr>
          <p:cNvPr id="112" name="Shape 112"/>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My article was about the diversity and spread of the phylum Porifera around the world. The scientists determined which parts of the globe have more diversity in their Poriferan populations, as well as which types of sponges are most common in which regions.</a:t>
            </a:r>
          </a:p>
          <a:p>
            <a:pPr>
              <a:spcBef>
                <a:spcPts val="0"/>
              </a:spcBef>
              <a:buNone/>
            </a:pPr>
            <a:r>
              <a:rPr lang="en"/>
              <a:t>This article is very important and has been cited dozens of times because it allows other scientists to know where they can find different types of sponges for further research. It is very interesting because it includes graphics which identify where sponges are the most diverse.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Global Diversity, Cont.</a:t>
            </a:r>
          </a:p>
        </p:txBody>
      </p:sp>
      <p:sp>
        <p:nvSpPr>
          <p:cNvPr id="118" name="Shape 118"/>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The most important fact that this article is that sponges are more diverse in areas with warm water. This explains why Poriferans are not as common or diverse near the poles and on the west coast of South America. Another important discovery in this article is that Demospongiae, or sponges with siliceous spicules, make up 90% of sponge species today.</a:t>
            </a:r>
          </a:p>
          <a:p>
            <a:pPr>
              <a:spcBef>
                <a:spcPts val="0"/>
              </a:spcBef>
              <a:buNone/>
            </a:pPr>
            <a:r>
              <a:rPr lang="en"/>
              <a:t>I would like to learn more about when sponges diverged from other animal phyla. Some scientists think that they evolved independently, but there has not been enough research to confirm or deny this.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How Sponges Help Us</a:t>
            </a:r>
          </a:p>
        </p:txBody>
      </p:sp>
      <p:sp>
        <p:nvSpPr>
          <p:cNvPr id="124" name="Shape 124"/>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lnSpc>
                <a:spcPct val="100000"/>
              </a:lnSpc>
              <a:spcBef>
                <a:spcPts val="0"/>
              </a:spcBef>
              <a:buNone/>
            </a:pPr>
            <a:r>
              <a:rPr lang="en" sz="1100"/>
              <a:t>Florida Atlantic University. "Scientists use new 'tool sled' to collect sea sponges that have potential to combat various diseases." ScienceDaily, June 3 2015:</a:t>
            </a:r>
            <a:r>
              <a:rPr lang="en"/>
              <a:t> </a:t>
            </a:r>
            <a:r>
              <a:rPr lang="en" sz="1100" u="sng">
                <a:solidFill>
                  <a:schemeClr val="hlink"/>
                </a:solidFill>
                <a:latin typeface="Arial"/>
                <a:ea typeface="Arial"/>
                <a:cs typeface="Arial"/>
                <a:sym typeface="Arial"/>
                <a:hlinkClick r:id="rId3"/>
              </a:rPr>
              <a:t>http://www.sciencedaily.com/releases/2015/06/150603093728.htm</a:t>
            </a:r>
          </a:p>
          <a:p>
            <a:pPr indent="-228600" lvl="0" marL="457200" rtl="0">
              <a:lnSpc>
                <a:spcPct val="100000"/>
              </a:lnSpc>
              <a:spcBef>
                <a:spcPts val="0"/>
              </a:spcBef>
              <a:buSzPct val="100000"/>
            </a:pPr>
            <a:r>
              <a:rPr lang="en" sz="1400"/>
              <a:t>Sponges produce a chemical- either a natural product or secondary metabolite- called psammaplin A</a:t>
            </a:r>
          </a:p>
          <a:p>
            <a:pPr indent="-228600" lvl="0" marL="457200" rtl="0">
              <a:lnSpc>
                <a:spcPct val="100000"/>
              </a:lnSpc>
              <a:spcBef>
                <a:spcPts val="0"/>
              </a:spcBef>
              <a:buSzPct val="100000"/>
            </a:pPr>
            <a:r>
              <a:rPr lang="en" sz="1400"/>
              <a:t>Chemicals don’t sustain life, but help develop advantages for the next generation of organisms example: To prevent from being eaten, sponges excrete a chemical that is toxic, so the predator knows that they taste bad. This could benefit the producing organism</a:t>
            </a:r>
          </a:p>
          <a:p>
            <a:pPr indent="-228600" lvl="0" marL="457200" rtl="0">
              <a:lnSpc>
                <a:spcPct val="100000"/>
              </a:lnSpc>
              <a:spcBef>
                <a:spcPts val="0"/>
              </a:spcBef>
              <a:buSzPct val="100000"/>
            </a:pPr>
            <a:r>
              <a:rPr lang="en" sz="1400"/>
              <a:t>Chemicals like mentioned above are created with similar genes/ DNA code as several cancers and Alzheimer’s disease, and can stop or delay the growing and dividing of cancerous cells</a:t>
            </a:r>
          </a:p>
          <a:p>
            <a:pPr indent="-228600" lvl="0" marL="457200" rtl="0">
              <a:lnSpc>
                <a:spcPct val="100000"/>
              </a:lnSpc>
              <a:spcBef>
                <a:spcPts val="0"/>
              </a:spcBef>
              <a:buSzPct val="100000"/>
            </a:pPr>
            <a:r>
              <a:rPr lang="en" sz="1400"/>
              <a:t>With similarities, people can find a possible cure, or create medicine to ease the pain</a:t>
            </a:r>
          </a:p>
          <a:p>
            <a:pPr lvl="0" rtl="0">
              <a:lnSpc>
                <a:spcPct val="115000"/>
              </a:lnSpc>
              <a:spcBef>
                <a:spcPts val="0"/>
              </a:spcBef>
              <a:buNone/>
            </a:pPr>
            <a:r>
              <a:t/>
            </a:r>
            <a:endParaRPr sz="1400"/>
          </a:p>
          <a:p>
            <a:pPr rtl="0">
              <a:lnSpc>
                <a:spcPct val="100000"/>
              </a:lnSpc>
              <a:spcBef>
                <a:spcPts val="0"/>
              </a:spcBef>
              <a:buNone/>
            </a:pPr>
            <a:r>
              <a:t/>
            </a:r>
            <a:endParaRPr/>
          </a:p>
          <a:p>
            <a:pPr rtl="0">
              <a:lnSpc>
                <a:spcPct val="100000"/>
              </a:lnSpc>
              <a:spcBef>
                <a:spcPts val="0"/>
              </a:spcBef>
              <a:buNone/>
            </a:pPr>
            <a:r>
              <a:t/>
            </a:r>
            <a:endParaRPr/>
          </a:p>
          <a:p>
            <a:pPr>
              <a:spcBef>
                <a:spcPts val="0"/>
              </a:spcBef>
              <a:buNone/>
            </a:pPr>
            <a:r>
              <a:t/>
            </a:r>
            <a:endParaRPr/>
          </a:p>
        </p:txBody>
      </p:sp>
      <p:pic>
        <p:nvPicPr>
          <p:cNvPr id="125" name="Shape 125"/>
          <p:cNvPicPr preferRelativeResize="0"/>
          <p:nvPr/>
        </p:nvPicPr>
        <p:blipFill>
          <a:blip r:embed="rId4">
            <a:alphaModFix/>
          </a:blip>
          <a:stretch>
            <a:fillRect/>
          </a:stretch>
        </p:blipFill>
        <p:spPr>
          <a:xfrm>
            <a:off x="3014512" y="3664225"/>
            <a:ext cx="2631675" cy="1479274"/>
          </a:xfrm>
          <a:prstGeom prst="rect">
            <a:avLst/>
          </a:prstGeom>
          <a:noFill/>
          <a:ln>
            <a:noFill/>
          </a:ln>
        </p:spPr>
      </p:pic>
      <p:pic>
        <p:nvPicPr>
          <p:cNvPr id="126" name="Shape 126"/>
          <p:cNvPicPr preferRelativeResize="0"/>
          <p:nvPr/>
        </p:nvPicPr>
        <p:blipFill>
          <a:blip r:embed="rId5">
            <a:alphaModFix/>
          </a:blip>
          <a:stretch>
            <a:fillRect/>
          </a:stretch>
        </p:blipFill>
        <p:spPr>
          <a:xfrm>
            <a:off x="5741850" y="81750"/>
            <a:ext cx="2255324" cy="12530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How Sponges Help Us, Cont’d</a:t>
            </a:r>
          </a:p>
        </p:txBody>
      </p:sp>
      <p:sp>
        <p:nvSpPr>
          <p:cNvPr id="132" name="Shape 132"/>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Summary and Reflections I had:</a:t>
            </a:r>
          </a:p>
          <a:p>
            <a:pPr rtl="0">
              <a:lnSpc>
                <a:spcPct val="100000"/>
              </a:lnSpc>
              <a:spcBef>
                <a:spcPts val="0"/>
              </a:spcBef>
              <a:buNone/>
            </a:pPr>
            <a:r>
              <a:rPr lang="en" sz="1400"/>
              <a:t>The article was about sponges having a possible treatment for cancer </a:t>
            </a:r>
          </a:p>
          <a:p>
            <a:pPr rtl="0">
              <a:lnSpc>
                <a:spcPct val="100000"/>
              </a:lnSpc>
              <a:spcBef>
                <a:spcPts val="0"/>
              </a:spcBef>
              <a:buNone/>
            </a:pPr>
            <a:r>
              <a:rPr lang="en" sz="1400"/>
              <a:t>or other infectious diseases</a:t>
            </a:r>
          </a:p>
          <a:p>
            <a:pPr rtl="0">
              <a:lnSpc>
                <a:spcPct val="115000"/>
              </a:lnSpc>
              <a:spcBef>
                <a:spcPts val="0"/>
              </a:spcBef>
              <a:buNone/>
            </a:pPr>
            <a:r>
              <a:rPr b="1" lang="en" sz="1400"/>
              <a:t>Importance: </a:t>
            </a:r>
            <a:r>
              <a:rPr lang="en" sz="1400"/>
              <a:t>This is very important and interesting because we know that cancer has a huge effect on society, and is very dangerous.</a:t>
            </a:r>
          </a:p>
          <a:p>
            <a:pPr rtl="0">
              <a:lnSpc>
                <a:spcPct val="115000"/>
              </a:lnSpc>
              <a:spcBef>
                <a:spcPts val="0"/>
              </a:spcBef>
              <a:buNone/>
            </a:pPr>
            <a:r>
              <a:rPr b="1" lang="en" sz="1400"/>
              <a:t>Essential Facts: </a:t>
            </a:r>
            <a:r>
              <a:rPr lang="en" sz="1400"/>
              <a:t>Sponges excrete a chemical called psammaplin A that defends them from predators. This chemical is found to possibly stop cancerous cells from growing and dividing </a:t>
            </a:r>
          </a:p>
          <a:p>
            <a:pPr lvl="0" rtl="0">
              <a:lnSpc>
                <a:spcPct val="115000"/>
              </a:lnSpc>
              <a:spcBef>
                <a:spcPts val="0"/>
              </a:spcBef>
              <a:buNone/>
            </a:pPr>
            <a:r>
              <a:rPr b="1" lang="en" sz="1400"/>
              <a:t>Reflection: </a:t>
            </a:r>
            <a:r>
              <a:rPr lang="en" sz="1400"/>
              <a:t>I would like to know whether they have created any medicines or drugs with their findings on sponges and cancer yet</a:t>
            </a:r>
          </a:p>
        </p:txBody>
      </p:sp>
      <p:pic>
        <p:nvPicPr>
          <p:cNvPr id="133" name="Shape 133"/>
          <p:cNvPicPr preferRelativeResize="0"/>
          <p:nvPr/>
        </p:nvPicPr>
        <p:blipFill>
          <a:blip r:embed="rId3">
            <a:alphaModFix/>
          </a:blip>
          <a:stretch>
            <a:fillRect/>
          </a:stretch>
        </p:blipFill>
        <p:spPr>
          <a:xfrm>
            <a:off x="6202125" y="160900"/>
            <a:ext cx="2792749" cy="23245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Citations</a:t>
            </a:r>
          </a:p>
        </p:txBody>
      </p:sp>
      <p:sp>
        <p:nvSpPr>
          <p:cNvPr id="139" name="Shape 139"/>
          <p:cNvSpPr txBox="1"/>
          <p:nvPr>
            <p:ph idx="1" type="body"/>
          </p:nvPr>
        </p:nvSpPr>
        <p:spPr>
          <a:xfrm>
            <a:off x="311700" y="1017800"/>
            <a:ext cx="8520599" cy="3551099"/>
          </a:xfrm>
          <a:prstGeom prst="rect">
            <a:avLst/>
          </a:prstGeom>
        </p:spPr>
        <p:txBody>
          <a:bodyPr anchorCtr="0" anchor="t" bIns="91425" lIns="91425" rIns="91425" tIns="91425">
            <a:noAutofit/>
          </a:bodyPr>
          <a:lstStyle/>
          <a:p>
            <a:pPr rtl="0">
              <a:spcBef>
                <a:spcPts val="0"/>
              </a:spcBef>
              <a:buNone/>
            </a:pPr>
            <a:r>
              <a:rPr b="1" lang="en" sz="1000">
                <a:solidFill>
                  <a:srgbClr val="333333"/>
                </a:solidFill>
                <a:highlight>
                  <a:srgbClr val="FFFFFF"/>
                </a:highlight>
                <a:latin typeface="Arial"/>
                <a:ea typeface="Arial"/>
                <a:cs typeface="Arial"/>
                <a:sym typeface="Arial"/>
              </a:rPr>
              <a:t>Global Diversity of Sponges: </a:t>
            </a:r>
            <a:r>
              <a:rPr lang="en" sz="1000">
                <a:solidFill>
                  <a:srgbClr val="333333"/>
                </a:solidFill>
                <a:highlight>
                  <a:srgbClr val="FFFFFF"/>
                </a:highlight>
                <a:latin typeface="Arial"/>
                <a:ea typeface="Arial"/>
                <a:cs typeface="Arial"/>
                <a:sym typeface="Arial"/>
              </a:rPr>
              <a:t>Van Soest RWM, Boury-Esnault N, Vacelet J, Dohrmann M, Erpenbeck D, De Voogd NJ, et al. (2012) Global Diversity of Sponges (Porifera). PLoS ONE 7(4): e35105. doi:10.1371/journal.pone.0035105</a:t>
            </a:r>
          </a:p>
          <a:p>
            <a:pPr rtl="0">
              <a:spcBef>
                <a:spcPts val="0"/>
              </a:spcBef>
              <a:buNone/>
            </a:pPr>
            <a:r>
              <a:rPr b="1" lang="en" sz="1000">
                <a:solidFill>
                  <a:srgbClr val="333333"/>
                </a:solidFill>
                <a:highlight>
                  <a:srgbClr val="FFFFFF"/>
                </a:highlight>
                <a:latin typeface="Arial"/>
                <a:ea typeface="Arial"/>
                <a:cs typeface="Arial"/>
                <a:sym typeface="Arial"/>
              </a:rPr>
              <a:t>Sponge anatomy and diet: </a:t>
            </a:r>
            <a:r>
              <a:rPr lang="en" sz="1000">
                <a:solidFill>
                  <a:srgbClr val="333333"/>
                </a:solidFill>
                <a:highlight>
                  <a:srgbClr val="FFFFFF"/>
                </a:highlight>
                <a:latin typeface="Arial"/>
                <a:ea typeface="Arial"/>
                <a:cs typeface="Arial"/>
                <a:sym typeface="Arial"/>
              </a:rPr>
              <a:t>http://www.enchantedlearning.com/subjects/invertebrates/sponge/</a:t>
            </a:r>
          </a:p>
          <a:p>
            <a:pPr rtl="0">
              <a:spcBef>
                <a:spcPts val="0"/>
              </a:spcBef>
              <a:buNone/>
            </a:pPr>
            <a:r>
              <a:rPr lang="en" sz="1050">
                <a:solidFill>
                  <a:srgbClr val="333333"/>
                </a:solidFill>
                <a:latin typeface="Arial"/>
                <a:ea typeface="Arial"/>
                <a:cs typeface="Arial"/>
                <a:sym typeface="Arial"/>
              </a:rPr>
              <a:t>Science Daily: University of Maryland Center for Environmental Science. "Bacteria in marine sponges harvest phosphorus for reef community." ScienceDaily. ScienceDaily, 23 February 2015. &lt;</a:t>
            </a:r>
            <a:r>
              <a:rPr lang="en" sz="1050" u="sng">
                <a:solidFill>
                  <a:schemeClr val="accent5"/>
                </a:solidFill>
                <a:latin typeface="Arial"/>
                <a:ea typeface="Arial"/>
                <a:cs typeface="Arial"/>
                <a:sym typeface="Arial"/>
                <a:hlinkClick r:id="rId3"/>
              </a:rPr>
              <a:t>www.sciencedaily.com/releases/2015/02/150223164436.htm</a:t>
            </a:r>
            <a:r>
              <a:rPr lang="en" sz="1050">
                <a:solidFill>
                  <a:srgbClr val="333333"/>
                </a:solidFill>
                <a:latin typeface="Arial"/>
                <a:ea typeface="Arial"/>
                <a:cs typeface="Arial"/>
                <a:sym typeface="Arial"/>
              </a:rPr>
              <a:t>&gt;. </a:t>
            </a:r>
          </a:p>
          <a:p>
            <a:pPr rtl="0">
              <a:spcBef>
                <a:spcPts val="0"/>
              </a:spcBef>
              <a:buNone/>
            </a:pPr>
            <a:r>
              <a:rPr lang="en" sz="1050">
                <a:solidFill>
                  <a:srgbClr val="000000"/>
                </a:solidFill>
                <a:highlight>
                  <a:srgbClr val="F2F2F2"/>
                </a:highlight>
                <a:latin typeface="Arial"/>
                <a:ea typeface="Arial"/>
                <a:cs typeface="Arial"/>
                <a:sym typeface="Arial"/>
              </a:rPr>
              <a:t>Morgan, James. "Sponges Help Coral Reefs Thrive in Ocean Deserts - BBC News." </a:t>
            </a:r>
            <a:r>
              <a:rPr i="1" lang="en" sz="1050">
                <a:solidFill>
                  <a:srgbClr val="000000"/>
                </a:solidFill>
                <a:highlight>
                  <a:srgbClr val="F2F2F2"/>
                </a:highlight>
                <a:latin typeface="Arial"/>
                <a:ea typeface="Arial"/>
                <a:cs typeface="Arial"/>
                <a:sym typeface="Arial"/>
              </a:rPr>
              <a:t>BBC News</a:t>
            </a:r>
            <a:r>
              <a:rPr lang="en" sz="1050">
                <a:solidFill>
                  <a:srgbClr val="000000"/>
                </a:solidFill>
                <a:highlight>
                  <a:srgbClr val="F2F2F2"/>
                </a:highlight>
                <a:latin typeface="Arial"/>
                <a:ea typeface="Arial"/>
                <a:cs typeface="Arial"/>
                <a:sym typeface="Arial"/>
              </a:rPr>
              <a:t>. N.p., 7 Oct. 2012. Web. 30 Sept. 2015. &lt;</a:t>
            </a:r>
            <a:r>
              <a:rPr lang="en" sz="1050" u="sng">
                <a:solidFill>
                  <a:schemeClr val="hlink"/>
                </a:solidFill>
                <a:highlight>
                  <a:srgbClr val="F2F2F2"/>
                </a:highlight>
                <a:latin typeface="Arial"/>
                <a:ea typeface="Arial"/>
                <a:cs typeface="Arial"/>
                <a:sym typeface="Arial"/>
                <a:hlinkClick r:id="rId4"/>
              </a:rPr>
              <a:t>http://www.bbc.com/news/science-environment-24398394</a:t>
            </a:r>
            <a:r>
              <a:rPr lang="en" sz="1050">
                <a:solidFill>
                  <a:srgbClr val="000000"/>
                </a:solidFill>
                <a:highlight>
                  <a:srgbClr val="F2F2F2"/>
                </a:highlight>
                <a:latin typeface="Arial"/>
                <a:ea typeface="Arial"/>
                <a:cs typeface="Arial"/>
                <a:sym typeface="Arial"/>
              </a:rPr>
              <a:t>&gt;.</a:t>
            </a:r>
          </a:p>
          <a:p>
            <a:pPr rtl="0">
              <a:spcBef>
                <a:spcPts val="0"/>
              </a:spcBef>
              <a:buNone/>
            </a:pPr>
            <a:r>
              <a:rPr lang="en" sz="1050">
                <a:solidFill>
                  <a:srgbClr val="000000"/>
                </a:solidFill>
                <a:highlight>
                  <a:srgbClr val="F2F2F2"/>
                </a:highlight>
                <a:latin typeface="Arial"/>
                <a:ea typeface="Arial"/>
                <a:cs typeface="Arial"/>
                <a:sym typeface="Arial"/>
              </a:rPr>
              <a:t>Powell, Abigail, David J. Smith, Leanne J. Hepburn, Timothy Jones, Jade Berman, Jamaluddin Jompa, and James J. Bell. "Reduced Diversity and High Sponge Abundance on a Sedimented Indo-Pacific Reef System."</a:t>
            </a:r>
            <a:r>
              <a:rPr i="1" lang="en" sz="1050">
                <a:solidFill>
                  <a:srgbClr val="000000"/>
                </a:solidFill>
                <a:highlight>
                  <a:srgbClr val="F2F2F2"/>
                </a:highlight>
                <a:latin typeface="Arial"/>
                <a:ea typeface="Arial"/>
                <a:cs typeface="Arial"/>
                <a:sym typeface="Arial"/>
              </a:rPr>
              <a:t>PLoS ONE</a:t>
            </a:r>
            <a:r>
              <a:rPr lang="en" sz="1050">
                <a:solidFill>
                  <a:srgbClr val="000000"/>
                </a:solidFill>
                <a:highlight>
                  <a:srgbClr val="F2F2F2"/>
                </a:highlight>
                <a:latin typeface="Arial"/>
                <a:ea typeface="Arial"/>
                <a:cs typeface="Arial"/>
                <a:sym typeface="Arial"/>
              </a:rPr>
              <a:t>. Public Library of Science, 24 Jan. 2014. Web. 30 Sept. 2015. &lt;http://www.ncbi.nlm.nih.gov/pmc/articles/PMC3901660/&gt;.</a:t>
            </a:r>
          </a:p>
          <a:p>
            <a:pPr>
              <a:lnSpc>
                <a:spcPct val="100000"/>
              </a:lnSpc>
              <a:spcBef>
                <a:spcPts val="0"/>
              </a:spcBef>
              <a:buNone/>
            </a:pPr>
            <a:r>
              <a:rPr lang="en" sz="1100"/>
              <a:t>Florida Atlantic University. "Scientists use new 'tool sled' to collect sea sponges that have potential to combat various diseases." ScienceDaily, June 3 2015:</a:t>
            </a:r>
            <a:r>
              <a:rPr lang="en"/>
              <a:t> </a:t>
            </a:r>
            <a:r>
              <a:rPr lang="en" sz="1100" u="sng">
                <a:solidFill>
                  <a:schemeClr val="accent5"/>
                </a:solidFill>
                <a:latin typeface="Arial"/>
                <a:ea typeface="Arial"/>
                <a:cs typeface="Arial"/>
                <a:sym typeface="Arial"/>
                <a:hlinkClick r:id="rId5"/>
              </a:rPr>
              <a:t>http://www.sciencedaily.com/releases/2015/06/150603093728.htm</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